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BD31"/>
    <a:srgbClr val="FA6F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E80EAD-2E91-4024-A6E3-7C3FC0F1668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C2E8EC85-5185-48CB-BE65-A41CFBC35FF7}">
      <dgm:prSet/>
      <dgm:spPr>
        <a:solidFill>
          <a:schemeClr val="accent1"/>
        </a:solidFill>
      </dgm:spPr>
      <dgm:t>
        <a:bodyPr/>
        <a:lstStyle/>
        <a:p>
          <a:r>
            <a:rPr lang="en-IN" dirty="0"/>
            <a:t>CALCULATE YOUR CARBON FOOTPRINT</a:t>
          </a:r>
        </a:p>
      </dgm:t>
    </dgm:pt>
    <dgm:pt modelId="{8AFFC6FB-215D-4CE8-A5C1-EEECDB2430A9}" type="parTrans" cxnId="{362F0A53-B976-4246-820B-921F41D988A9}">
      <dgm:prSet/>
      <dgm:spPr/>
      <dgm:t>
        <a:bodyPr/>
        <a:lstStyle/>
        <a:p>
          <a:endParaRPr lang="en-IN"/>
        </a:p>
      </dgm:t>
    </dgm:pt>
    <dgm:pt modelId="{D6504CFD-4136-4C0B-B648-BC651B6BB948}" type="sibTrans" cxnId="{362F0A53-B976-4246-820B-921F41D988A9}">
      <dgm:prSet/>
      <dgm:spPr/>
      <dgm:t>
        <a:bodyPr/>
        <a:lstStyle/>
        <a:p>
          <a:endParaRPr lang="en-IN"/>
        </a:p>
      </dgm:t>
    </dgm:pt>
    <dgm:pt modelId="{5FD6AA15-94E2-4434-8441-24100216882F}" type="pres">
      <dgm:prSet presAssocID="{F6E80EAD-2E91-4024-A6E3-7C3FC0F16680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9900F8AD-15B1-4939-A079-7AADFBF32B5D}" type="pres">
      <dgm:prSet presAssocID="{C2E8EC85-5185-48CB-BE65-A41CFBC35FF7}" presName="horFlow" presStyleCnt="0"/>
      <dgm:spPr/>
    </dgm:pt>
    <dgm:pt modelId="{A35FC4F5-9E8B-4362-8033-982172AFF61D}" type="pres">
      <dgm:prSet presAssocID="{C2E8EC85-5185-48CB-BE65-A41CFBC35FF7}" presName="bigChev" presStyleLbl="node1" presStyleIdx="0" presStyleCnt="1" custScaleY="83235" custLinFactNeighborY="-77778"/>
      <dgm:spPr/>
    </dgm:pt>
  </dgm:ptLst>
  <dgm:cxnLst>
    <dgm:cxn modelId="{582A535C-CA1F-4721-A807-D997A3A67DC8}" type="presOf" srcId="{C2E8EC85-5185-48CB-BE65-A41CFBC35FF7}" destId="{A35FC4F5-9E8B-4362-8033-982172AFF61D}" srcOrd="0" destOrd="0" presId="urn:microsoft.com/office/officeart/2005/8/layout/lProcess3"/>
    <dgm:cxn modelId="{362F0A53-B976-4246-820B-921F41D988A9}" srcId="{F6E80EAD-2E91-4024-A6E3-7C3FC0F16680}" destId="{C2E8EC85-5185-48CB-BE65-A41CFBC35FF7}" srcOrd="0" destOrd="0" parTransId="{8AFFC6FB-215D-4CE8-A5C1-EEECDB2430A9}" sibTransId="{D6504CFD-4136-4C0B-B648-BC651B6BB948}"/>
    <dgm:cxn modelId="{87D99DFB-F2D0-4767-9135-131777D91077}" type="presOf" srcId="{F6E80EAD-2E91-4024-A6E3-7C3FC0F16680}" destId="{5FD6AA15-94E2-4434-8441-24100216882F}" srcOrd="0" destOrd="0" presId="urn:microsoft.com/office/officeart/2005/8/layout/lProcess3"/>
    <dgm:cxn modelId="{CB1C3F62-A622-45DB-B955-1A302E732063}" type="presParOf" srcId="{5FD6AA15-94E2-4434-8441-24100216882F}" destId="{9900F8AD-15B1-4939-A079-7AADFBF32B5D}" srcOrd="0" destOrd="0" presId="urn:microsoft.com/office/officeart/2005/8/layout/lProcess3"/>
    <dgm:cxn modelId="{B4E57719-6A82-4A5E-8138-57933EFBA3C6}" type="presParOf" srcId="{9900F8AD-15B1-4939-A079-7AADFBF32B5D}" destId="{A35FC4F5-9E8B-4362-8033-982172AFF61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E80EAD-2E91-4024-A6E3-7C3FC0F1668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C2E8EC85-5185-48CB-BE65-A41CFBC35FF7}">
      <dgm:prSet/>
      <dgm:spPr>
        <a:solidFill>
          <a:srgbClr val="8EBD31"/>
        </a:solidFill>
      </dgm:spPr>
      <dgm:t>
        <a:bodyPr/>
        <a:lstStyle/>
        <a:p>
          <a:endParaRPr lang="en-IN" dirty="0"/>
        </a:p>
      </dgm:t>
    </dgm:pt>
    <dgm:pt modelId="{8AFFC6FB-215D-4CE8-A5C1-EEECDB2430A9}" type="parTrans" cxnId="{362F0A53-B976-4246-820B-921F41D988A9}">
      <dgm:prSet/>
      <dgm:spPr/>
      <dgm:t>
        <a:bodyPr/>
        <a:lstStyle/>
        <a:p>
          <a:endParaRPr lang="en-IN"/>
        </a:p>
      </dgm:t>
    </dgm:pt>
    <dgm:pt modelId="{D6504CFD-4136-4C0B-B648-BC651B6BB948}" type="sibTrans" cxnId="{362F0A53-B976-4246-820B-921F41D988A9}">
      <dgm:prSet/>
      <dgm:spPr/>
      <dgm:t>
        <a:bodyPr/>
        <a:lstStyle/>
        <a:p>
          <a:endParaRPr lang="en-IN"/>
        </a:p>
      </dgm:t>
    </dgm:pt>
    <dgm:pt modelId="{5FD6AA15-94E2-4434-8441-24100216882F}" type="pres">
      <dgm:prSet presAssocID="{F6E80EAD-2E91-4024-A6E3-7C3FC0F16680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9900F8AD-15B1-4939-A079-7AADFBF32B5D}" type="pres">
      <dgm:prSet presAssocID="{C2E8EC85-5185-48CB-BE65-A41CFBC35FF7}" presName="horFlow" presStyleCnt="0"/>
      <dgm:spPr/>
    </dgm:pt>
    <dgm:pt modelId="{A35FC4F5-9E8B-4362-8033-982172AFF61D}" type="pres">
      <dgm:prSet presAssocID="{C2E8EC85-5185-48CB-BE65-A41CFBC35FF7}" presName="bigChev" presStyleLbl="node1" presStyleIdx="0" presStyleCnt="1" custAng="10800000" custScaleY="87539" custLinFactNeighborY="43770"/>
      <dgm:spPr/>
    </dgm:pt>
  </dgm:ptLst>
  <dgm:cxnLst>
    <dgm:cxn modelId="{582A535C-CA1F-4721-A807-D997A3A67DC8}" type="presOf" srcId="{C2E8EC85-5185-48CB-BE65-A41CFBC35FF7}" destId="{A35FC4F5-9E8B-4362-8033-982172AFF61D}" srcOrd="0" destOrd="0" presId="urn:microsoft.com/office/officeart/2005/8/layout/lProcess3"/>
    <dgm:cxn modelId="{362F0A53-B976-4246-820B-921F41D988A9}" srcId="{F6E80EAD-2E91-4024-A6E3-7C3FC0F16680}" destId="{C2E8EC85-5185-48CB-BE65-A41CFBC35FF7}" srcOrd="0" destOrd="0" parTransId="{8AFFC6FB-215D-4CE8-A5C1-EEECDB2430A9}" sibTransId="{D6504CFD-4136-4C0B-B648-BC651B6BB948}"/>
    <dgm:cxn modelId="{87D99DFB-F2D0-4767-9135-131777D91077}" type="presOf" srcId="{F6E80EAD-2E91-4024-A6E3-7C3FC0F16680}" destId="{5FD6AA15-94E2-4434-8441-24100216882F}" srcOrd="0" destOrd="0" presId="urn:microsoft.com/office/officeart/2005/8/layout/lProcess3"/>
    <dgm:cxn modelId="{CB1C3F62-A622-45DB-B955-1A302E732063}" type="presParOf" srcId="{5FD6AA15-94E2-4434-8441-24100216882F}" destId="{9900F8AD-15B1-4939-A079-7AADFBF32B5D}" srcOrd="0" destOrd="0" presId="urn:microsoft.com/office/officeart/2005/8/layout/lProcess3"/>
    <dgm:cxn modelId="{B4E57719-6A82-4A5E-8138-57933EFBA3C6}" type="presParOf" srcId="{9900F8AD-15B1-4939-A079-7AADFBF32B5D}" destId="{A35FC4F5-9E8B-4362-8033-982172AFF61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5FC4F5-9E8B-4362-8033-982172AFF61D}">
      <dsp:nvSpPr>
        <dsp:cNvPr id="0" name=""/>
        <dsp:cNvSpPr/>
      </dsp:nvSpPr>
      <dsp:spPr>
        <a:xfrm>
          <a:off x="0" y="38771"/>
          <a:ext cx="3429000" cy="1141651"/>
        </a:xfrm>
        <a:prstGeom prst="chevron">
          <a:avLst/>
        </a:prstGeom>
        <a:solidFill>
          <a:schemeClr val="accent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600" kern="1200" dirty="0"/>
            <a:t>CALCULATE YOUR CARBON FOOTPRINT</a:t>
          </a:r>
        </a:p>
      </dsp:txBody>
      <dsp:txXfrm>
        <a:off x="570826" y="38771"/>
        <a:ext cx="2287349" cy="11416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5FC4F5-9E8B-4362-8033-982172AFF61D}">
      <dsp:nvSpPr>
        <dsp:cNvPr id="0" name=""/>
        <dsp:cNvSpPr/>
      </dsp:nvSpPr>
      <dsp:spPr>
        <a:xfrm rot="10800000">
          <a:off x="0" y="1676406"/>
          <a:ext cx="3429000" cy="1200684"/>
        </a:xfrm>
        <a:prstGeom prst="chevron">
          <a:avLst/>
        </a:prstGeom>
        <a:solidFill>
          <a:srgbClr val="8EBD3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41275" rIns="0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6500" kern="1200" dirty="0"/>
        </a:p>
      </dsp:txBody>
      <dsp:txXfrm>
        <a:off x="600342" y="1676406"/>
        <a:ext cx="2228316" cy="12006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78D35A-1A31-47B9-B67B-F0BD0E1AC668}" type="datetimeFigureOut">
              <a:rPr lang="en-IN" smtClean="0"/>
              <a:t>01-11-2018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6D48A-1FC4-46F7-A58A-C703843151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5336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Poor Indoor air quality is the second largest killer with 1.3 million deaths per year in India.</a:t>
            </a:r>
          </a:p>
          <a:p>
            <a:r>
              <a:rPr lang="en-IN" dirty="0"/>
              <a:t>Indoor air pollution can be 10 times worse than outdoor air pollution.</a:t>
            </a:r>
          </a:p>
          <a:p>
            <a:r>
              <a:rPr lang="en-IN" dirty="0"/>
              <a:t>Source: http://www.businessworld.in/article/1-3-Million-Deaths-Every-Year-In-India-Due-To-Indoor-Air-Pollution/09-09-2017-125739/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6D48A-1FC4-46F7-A58A-C703843151E0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3379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6511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313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63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9A3DE735-B0A6-4487-870D-FCD15F13D5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1"/>
          <a:stretch/>
        </p:blipFill>
        <p:spPr>
          <a:xfrm>
            <a:off x="7279298" y="457200"/>
            <a:ext cx="148370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2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084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44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3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303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519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54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12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74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1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11.jp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10124AF-03AD-4BF8-A683-40D5C657D0DC}"/>
              </a:ext>
            </a:extLst>
          </p:cNvPr>
          <p:cNvGrpSpPr/>
          <p:nvPr/>
        </p:nvGrpSpPr>
        <p:grpSpPr>
          <a:xfrm>
            <a:off x="-2874780" y="-140085"/>
            <a:ext cx="8470166" cy="6034455"/>
            <a:chOff x="-2940002" y="-522631"/>
            <a:chExt cx="8470166" cy="6034455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D0B2888-8BD3-4649-AE1C-BF914EB7E24D}"/>
                </a:ext>
              </a:extLst>
            </p:cNvPr>
            <p:cNvSpPr/>
            <p:nvPr/>
          </p:nvSpPr>
          <p:spPr>
            <a:xfrm rot="17364358">
              <a:off x="-342779" y="1552079"/>
              <a:ext cx="898482" cy="60929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E82370B-FA70-4543-A0DD-287F5ACCF430}"/>
                </a:ext>
              </a:extLst>
            </p:cNvPr>
            <p:cNvSpPr/>
            <p:nvPr/>
          </p:nvSpPr>
          <p:spPr>
            <a:xfrm rot="17364358">
              <a:off x="806320" y="-1797458"/>
              <a:ext cx="839968" cy="563800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9CB73411-047E-4754-8C51-2485C92768BC}"/>
                </a:ext>
              </a:extLst>
            </p:cNvPr>
            <p:cNvSpPr/>
            <p:nvPr/>
          </p:nvSpPr>
          <p:spPr>
            <a:xfrm rot="17364358">
              <a:off x="395562" y="822233"/>
              <a:ext cx="812646" cy="607412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BEEF542-B721-4CC8-AA20-4CB59F84C5FC}"/>
                </a:ext>
              </a:extLst>
            </p:cNvPr>
            <p:cNvSpPr/>
            <p:nvPr/>
          </p:nvSpPr>
          <p:spPr>
            <a:xfrm rot="17364358">
              <a:off x="1317966" y="-1011931"/>
              <a:ext cx="956149" cy="651385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EB08E1C-8480-4BC8-A303-092C5B70D78F}"/>
                </a:ext>
              </a:extLst>
            </p:cNvPr>
            <p:cNvSpPr/>
            <p:nvPr/>
          </p:nvSpPr>
          <p:spPr>
            <a:xfrm rot="17364358">
              <a:off x="1378694" y="-475038"/>
              <a:ext cx="834691" cy="746824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6711A00F-20F6-4318-88AA-9E5EF311499B}"/>
                </a:ext>
              </a:extLst>
            </p:cNvPr>
            <p:cNvSpPr/>
            <p:nvPr/>
          </p:nvSpPr>
          <p:spPr>
            <a:xfrm rot="17364358">
              <a:off x="-1100424" y="3022985"/>
              <a:ext cx="660087" cy="431759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5D685439-AA44-4102-BB7F-AA4490FAA6A3}"/>
                </a:ext>
              </a:extLst>
            </p:cNvPr>
            <p:cNvSpPr/>
            <p:nvPr/>
          </p:nvSpPr>
          <p:spPr>
            <a:xfrm rot="17364358">
              <a:off x="729939" y="-2197967"/>
              <a:ext cx="992728" cy="4343400"/>
            </a:xfrm>
            <a:prstGeom prst="roundRect">
              <a:avLst>
                <a:gd name="adj" fmla="val 460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6F6C8910-8B10-4771-8D9F-23D4769CB14D}"/>
              </a:ext>
            </a:extLst>
          </p:cNvPr>
          <p:cNvSpPr/>
          <p:nvPr/>
        </p:nvSpPr>
        <p:spPr>
          <a:xfrm>
            <a:off x="-98792" y="-76200"/>
            <a:ext cx="2918191" cy="2559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6166192-2527-4522-A9A1-8A8BBCA6D173}"/>
              </a:ext>
            </a:extLst>
          </p:cNvPr>
          <p:cNvSpPr/>
          <p:nvPr/>
        </p:nvSpPr>
        <p:spPr>
          <a:xfrm rot="16200000">
            <a:off x="-3418258" y="3287342"/>
            <a:ext cx="6885357" cy="2559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3359EE-30F5-408A-88B8-0B9F0EA21C6E}"/>
              </a:ext>
            </a:extLst>
          </p:cNvPr>
          <p:cNvSpPr/>
          <p:nvPr/>
        </p:nvSpPr>
        <p:spPr>
          <a:xfrm>
            <a:off x="-98792" y="6678243"/>
            <a:ext cx="2918191" cy="2559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B5D38EA-2ED9-4764-B0E4-8271BB042FF3}"/>
              </a:ext>
            </a:extLst>
          </p:cNvPr>
          <p:cNvSpPr/>
          <p:nvPr/>
        </p:nvSpPr>
        <p:spPr>
          <a:xfrm>
            <a:off x="5060479" y="1371600"/>
            <a:ext cx="38549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ency FB" panose="020B0503020202020204" pitchFamily="34" charset="0"/>
              </a:rPr>
              <a:t>SOLUTIONS </a:t>
            </a:r>
          </a:p>
          <a:p>
            <a:pPr algn="ctr"/>
            <a:r>
              <a:rPr lang="en-US" sz="7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ency FB" panose="020B0503020202020204" pitchFamily="34" charset="0"/>
              </a:rPr>
              <a:t>TO </a:t>
            </a:r>
          </a:p>
          <a:p>
            <a:pPr algn="ctr"/>
            <a:r>
              <a:rPr lang="en-US" sz="72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ency FB" panose="020B0503020202020204" pitchFamily="34" charset="0"/>
              </a:rPr>
              <a:t>CLIMATE</a:t>
            </a:r>
          </a:p>
          <a:p>
            <a:pPr algn="ctr"/>
            <a:r>
              <a:rPr lang="en-US" sz="7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ency FB" panose="020B0503020202020204" pitchFamily="34" charset="0"/>
              </a:rPr>
              <a:t>CHANGE</a:t>
            </a:r>
            <a:endParaRPr lang="en-US" sz="7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143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2905E6-D2E1-4185-B592-F1F3DBE33F5A}"/>
              </a:ext>
            </a:extLst>
          </p:cNvPr>
          <p:cNvSpPr/>
          <p:nvPr/>
        </p:nvSpPr>
        <p:spPr>
          <a:xfrm>
            <a:off x="1066800" y="533400"/>
            <a:ext cx="67226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ADOPT A TREE !</a:t>
            </a:r>
          </a:p>
        </p:txBody>
      </p:sp>
      <p:pic>
        <p:nvPicPr>
          <p:cNvPr id="4" name="Picture 3" descr="A person that is standing in the grass&#10;&#10;Description generated with very high confidence">
            <a:extLst>
              <a:ext uri="{FF2B5EF4-FFF2-40B4-BE49-F238E27FC236}">
                <a16:creationId xmlns:a16="http://schemas.microsoft.com/office/drawing/2014/main" id="{D82D51A2-6DD1-4D2F-BDC4-53FF5CC5E4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6" t="20197" b="6236"/>
          <a:stretch/>
        </p:blipFill>
        <p:spPr>
          <a:xfrm>
            <a:off x="1066800" y="1524000"/>
            <a:ext cx="6248400" cy="487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95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FD80183-197E-4B80-95CB-C5DF1265A709}"/>
              </a:ext>
            </a:extLst>
          </p:cNvPr>
          <p:cNvSpPr/>
          <p:nvPr/>
        </p:nvSpPr>
        <p:spPr>
          <a:xfrm>
            <a:off x="804336" y="381000"/>
            <a:ext cx="672265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ADOPT AN AREA, DEVELOP A FOREST</a:t>
            </a:r>
          </a:p>
        </p:txBody>
      </p:sp>
      <p:pic>
        <p:nvPicPr>
          <p:cNvPr id="5" name="Picture 4" descr="A group of people standing on a lush green field&#10;&#10;Description generated with very high confidence">
            <a:extLst>
              <a:ext uri="{FF2B5EF4-FFF2-40B4-BE49-F238E27FC236}">
                <a16:creationId xmlns:a16="http://schemas.microsoft.com/office/drawing/2014/main" id="{45F88894-2791-417C-9066-8AAE3A2DB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36" y="1542361"/>
            <a:ext cx="7535327" cy="493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32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7F24D95-4A68-414B-9C85-B2A6E1AA855C}"/>
              </a:ext>
            </a:extLst>
          </p:cNvPr>
          <p:cNvSpPr/>
          <p:nvPr/>
        </p:nvSpPr>
        <p:spPr>
          <a:xfrm>
            <a:off x="1125942" y="381000"/>
            <a:ext cx="67226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MAKE SEED BOMBS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4FB7CAC-4A7D-4C9E-B6C8-B7C7C578039E}"/>
              </a:ext>
            </a:extLst>
          </p:cNvPr>
          <p:cNvSpPr txBox="1">
            <a:spLocks/>
          </p:cNvSpPr>
          <p:nvPr/>
        </p:nvSpPr>
        <p:spPr>
          <a:xfrm>
            <a:off x="1125942" y="831167"/>
            <a:ext cx="6570258" cy="2514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n-US" sz="24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Seed bombs are little nuggets of clay, compost, and native seeds that you throw at the ground. You can throw them in your yard or in a neglected space to help turn it into a flowering wonderland. </a:t>
            </a:r>
          </a:p>
        </p:txBody>
      </p:sp>
      <p:pic>
        <p:nvPicPr>
          <p:cNvPr id="5" name="Picture 4" descr="A close up of food&#10;&#10;Description generated with high confidence">
            <a:extLst>
              <a:ext uri="{FF2B5EF4-FFF2-40B4-BE49-F238E27FC236}">
                <a16:creationId xmlns:a16="http://schemas.microsoft.com/office/drawing/2014/main" id="{D45DE811-BAD5-4B2D-BE62-D05C389FBC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" b="-1"/>
          <a:stretch/>
        </p:blipFill>
        <p:spPr>
          <a:xfrm>
            <a:off x="1210671" y="2743200"/>
            <a:ext cx="6722657" cy="351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185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B4BDD89-1373-4DC7-8488-ADD7E70094FB}"/>
              </a:ext>
            </a:extLst>
          </p:cNvPr>
          <p:cNvSpPr/>
          <p:nvPr/>
        </p:nvSpPr>
        <p:spPr>
          <a:xfrm>
            <a:off x="973542" y="381000"/>
            <a:ext cx="672265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USE BROWN PAPER FOR GIFT WRAPPING…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914388-5ADE-433E-B050-6E265A481F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8" b="9964"/>
          <a:stretch/>
        </p:blipFill>
        <p:spPr>
          <a:xfrm>
            <a:off x="1083858" y="1686818"/>
            <a:ext cx="6934200" cy="379958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59FBBCDF-3A9A-497F-ADA1-FBBF7899A62D}"/>
              </a:ext>
            </a:extLst>
          </p:cNvPr>
          <p:cNvSpPr/>
          <p:nvPr/>
        </p:nvSpPr>
        <p:spPr>
          <a:xfrm>
            <a:off x="6400800" y="3581400"/>
            <a:ext cx="609600" cy="533401"/>
          </a:xfrm>
          <a:prstGeom prst="ellipse">
            <a:avLst/>
          </a:prstGeom>
          <a:solidFill>
            <a:srgbClr val="FA6F7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C9B0BB-73B8-429A-9E67-6D5AF5E8C6E1}"/>
              </a:ext>
            </a:extLst>
          </p:cNvPr>
          <p:cNvSpPr/>
          <p:nvPr/>
        </p:nvSpPr>
        <p:spPr>
          <a:xfrm>
            <a:off x="1083858" y="5638800"/>
            <a:ext cx="70445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sz="3200" b="1" u="sng" dirty="0">
                <a:ln w="0"/>
                <a:solidFill>
                  <a:schemeClr val="accent1"/>
                </a:solidFill>
              </a:rPr>
              <a:t>..</a:t>
            </a:r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.DEVELOP A CAMPAIGN AROUND IT</a:t>
            </a:r>
          </a:p>
        </p:txBody>
      </p:sp>
    </p:spTree>
    <p:extLst>
      <p:ext uri="{BB962C8B-B14F-4D97-AF65-F5344CB8AC3E}">
        <p14:creationId xmlns:p14="http://schemas.microsoft.com/office/powerpoint/2010/main" val="997132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B1978E-734E-4261-8675-5022F813B6FC}"/>
              </a:ext>
            </a:extLst>
          </p:cNvPr>
          <p:cNvSpPr/>
          <p:nvPr/>
        </p:nvSpPr>
        <p:spPr>
          <a:xfrm>
            <a:off x="838200" y="304800"/>
            <a:ext cx="672265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USE CLOTH BAGS, DITCH SINGLE USE PLASTIC…</a:t>
            </a:r>
          </a:p>
        </p:txBody>
      </p:sp>
      <p:pic>
        <p:nvPicPr>
          <p:cNvPr id="5" name="Picture 4" descr="A group of people posing for a photo&#10;&#10;Description generated with very high confidence">
            <a:extLst>
              <a:ext uri="{FF2B5EF4-FFF2-40B4-BE49-F238E27FC236}">
                <a16:creationId xmlns:a16="http://schemas.microsoft.com/office/drawing/2014/main" id="{8E2D8EEA-21D9-402E-A89B-13B0E0777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179" y="1752600"/>
            <a:ext cx="6925642" cy="44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05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BDC1566-8A8D-4BB5-AEAB-C581B441FE0A}"/>
              </a:ext>
            </a:extLst>
          </p:cNvPr>
          <p:cNvSpPr/>
          <p:nvPr/>
        </p:nvSpPr>
        <p:spPr>
          <a:xfrm>
            <a:off x="921615" y="457200"/>
            <a:ext cx="672265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SAVE WATER, STOP WASTAGE, INSTALL RAIN WATER HARVESTING</a:t>
            </a:r>
          </a:p>
        </p:txBody>
      </p:sp>
      <p:pic>
        <p:nvPicPr>
          <p:cNvPr id="4" name="Picture 3" descr="A picture containing building&#10;&#10;Description generated with very high confidence">
            <a:extLst>
              <a:ext uri="{FF2B5EF4-FFF2-40B4-BE49-F238E27FC236}">
                <a16:creationId xmlns:a16="http://schemas.microsoft.com/office/drawing/2014/main" id="{221E22B5-1490-4F8A-ADDF-EB19406C5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905000"/>
            <a:ext cx="6577473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9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E1E8520-6681-452E-9046-02DEE2E56E67}"/>
              </a:ext>
            </a:extLst>
          </p:cNvPr>
          <p:cNvSpPr/>
          <p:nvPr/>
        </p:nvSpPr>
        <p:spPr>
          <a:xfrm>
            <a:off x="762000" y="457200"/>
            <a:ext cx="67226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ADOPT AND CLEAN WATER BODIES</a:t>
            </a:r>
          </a:p>
        </p:txBody>
      </p:sp>
      <p:pic>
        <p:nvPicPr>
          <p:cNvPr id="4" name="Picture 3" descr="A close up of clouds in the sky&#10;&#10;Description generated with high confidence">
            <a:extLst>
              <a:ext uri="{FF2B5EF4-FFF2-40B4-BE49-F238E27FC236}">
                <a16:creationId xmlns:a16="http://schemas.microsoft.com/office/drawing/2014/main" id="{D4960FB8-E092-457E-8210-1E7778FD58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473200"/>
            <a:ext cx="7048500" cy="469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4999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50442A-744B-45E7-A428-DA51290F554D}"/>
              </a:ext>
            </a:extLst>
          </p:cNvPr>
          <p:cNvSpPr/>
          <p:nvPr/>
        </p:nvSpPr>
        <p:spPr>
          <a:xfrm>
            <a:off x="914400" y="381000"/>
            <a:ext cx="672265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SAVE ENERGY, INSTALL SOLAR PANELS</a:t>
            </a:r>
          </a:p>
        </p:txBody>
      </p:sp>
      <p:pic>
        <p:nvPicPr>
          <p:cNvPr id="7" name="Picture 6" descr="A picture containing sky, outdoor, solar cell, blue&#10;&#10;Description generated with very high confidence">
            <a:extLst>
              <a:ext uri="{FF2B5EF4-FFF2-40B4-BE49-F238E27FC236}">
                <a16:creationId xmlns:a16="http://schemas.microsoft.com/office/drawing/2014/main" id="{EA228358-42B9-4499-B0A2-050E694187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1"/>
          <a:stretch/>
        </p:blipFill>
        <p:spPr>
          <a:xfrm>
            <a:off x="1140697" y="1828800"/>
            <a:ext cx="6862605" cy="440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43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83B4AFB-4038-4A06-A75F-3DA2E1A7875B}"/>
              </a:ext>
            </a:extLst>
          </p:cNvPr>
          <p:cNvSpPr/>
          <p:nvPr/>
        </p:nvSpPr>
        <p:spPr>
          <a:xfrm>
            <a:off x="914400" y="381000"/>
            <a:ext cx="672265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USE STAR RATED APPLIANCES, REPLACE LIGHTS WITH LED</a:t>
            </a:r>
          </a:p>
        </p:txBody>
      </p:sp>
      <p:pic>
        <p:nvPicPr>
          <p:cNvPr id="4" name="Picture 3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8E36D09D-6569-4CE8-AB7B-E964C8B87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1" y="1642959"/>
            <a:ext cx="2743200" cy="47763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D4C316-195E-4B21-99E3-3087242E70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858" y="1642959"/>
            <a:ext cx="2878542" cy="47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845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2467A2-C92E-485B-B9CF-0492B0162713}"/>
              </a:ext>
            </a:extLst>
          </p:cNvPr>
          <p:cNvSpPr/>
          <p:nvPr/>
        </p:nvSpPr>
        <p:spPr>
          <a:xfrm>
            <a:off x="609600" y="304800"/>
            <a:ext cx="69342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dirty="0">
                <a:ln w="0"/>
                <a:solidFill>
                  <a:schemeClr val="accent1"/>
                </a:solidFill>
              </a:rPr>
              <a:t>STOP USING THERMOCOL AND STYROFOAM FOR CRAFT, BEVERAGE</a:t>
            </a:r>
            <a:endParaRPr lang="en-US" sz="3200" b="1" u="sng" cap="none" spc="0" dirty="0">
              <a:ln w="0"/>
              <a:solidFill>
                <a:schemeClr val="accent1"/>
              </a:solidFill>
            </a:endParaRPr>
          </a:p>
        </p:txBody>
      </p:sp>
      <p:pic>
        <p:nvPicPr>
          <p:cNvPr id="4" name="Picture 3" descr="A close up of a green field&#10;&#10;Description generated with very high confidence">
            <a:extLst>
              <a:ext uri="{FF2B5EF4-FFF2-40B4-BE49-F238E27FC236}">
                <a16:creationId xmlns:a16="http://schemas.microsoft.com/office/drawing/2014/main" id="{BE5ACF5D-816A-49E6-891E-945BE0234E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669366"/>
            <a:ext cx="6400800" cy="4800600"/>
          </a:xfrm>
          <a:prstGeom prst="rect">
            <a:avLst/>
          </a:prstGeom>
        </p:spPr>
      </p:pic>
      <p:sp>
        <p:nvSpPr>
          <p:cNvPr id="3" name="&quot;Not Allowed&quot; Symbol 2">
            <a:extLst>
              <a:ext uri="{FF2B5EF4-FFF2-40B4-BE49-F238E27FC236}">
                <a16:creationId xmlns:a16="http://schemas.microsoft.com/office/drawing/2014/main" id="{97FB6655-0755-4BA7-9F55-FF7D8AF5DC50}"/>
              </a:ext>
            </a:extLst>
          </p:cNvPr>
          <p:cNvSpPr/>
          <p:nvPr/>
        </p:nvSpPr>
        <p:spPr>
          <a:xfrm>
            <a:off x="4724400" y="3124200"/>
            <a:ext cx="1219200" cy="1219200"/>
          </a:xfrm>
          <a:prstGeom prst="noSmoking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745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B9F2CE4-DB7E-4192-AC47-5664156E832F}"/>
              </a:ext>
            </a:extLst>
          </p:cNvPr>
          <p:cNvSpPr/>
          <p:nvPr/>
        </p:nvSpPr>
        <p:spPr>
          <a:xfrm>
            <a:off x="381000" y="802213"/>
            <a:ext cx="6858000" cy="5693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100" b="1" u="sng" cap="none" spc="0" dirty="0">
                <a:ln w="0"/>
                <a:solidFill>
                  <a:schemeClr val="accent1"/>
                </a:solidFill>
              </a:rPr>
              <a:t>PRESENTATION ON CLIMATE CHANGE</a:t>
            </a:r>
          </a:p>
        </p:txBody>
      </p:sp>
      <p:pic>
        <p:nvPicPr>
          <p:cNvPr id="3" name="Picture 2" descr="A group of people in a room&#10;&#10;Description generated with very high confidence">
            <a:extLst>
              <a:ext uri="{FF2B5EF4-FFF2-40B4-BE49-F238E27FC236}">
                <a16:creationId xmlns:a16="http://schemas.microsoft.com/office/drawing/2014/main" id="{9FE3864A-E50E-426C-B0FF-5B620D6E9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42" y="1524000"/>
            <a:ext cx="8131915" cy="472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0417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sign&#10;&#10;Description generated with high confidence">
            <a:extLst>
              <a:ext uri="{FF2B5EF4-FFF2-40B4-BE49-F238E27FC236}">
                <a16:creationId xmlns:a16="http://schemas.microsoft.com/office/drawing/2014/main" id="{FC947673-1AF1-46F0-956C-E1212FC65A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2" r="10322"/>
          <a:stretch/>
        </p:blipFill>
        <p:spPr>
          <a:xfrm>
            <a:off x="152400" y="1447800"/>
            <a:ext cx="8839200" cy="522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71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clipart&#10;&#10;Description generated with high confidence">
            <a:extLst>
              <a:ext uri="{FF2B5EF4-FFF2-40B4-BE49-F238E27FC236}">
                <a16:creationId xmlns:a16="http://schemas.microsoft.com/office/drawing/2014/main" id="{BA2420CF-BE01-4A4C-AEB1-1F07037F3B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8" r="41241"/>
          <a:stretch/>
        </p:blipFill>
        <p:spPr>
          <a:xfrm>
            <a:off x="926708" y="4572000"/>
            <a:ext cx="1402393" cy="1416142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67911FE8-C9B3-47CA-84B2-E3F93C8A28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92279" y="1611410"/>
            <a:ext cx="2359442" cy="235944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59C127A-5933-4B5E-A22D-E65E07DE59AB}"/>
              </a:ext>
            </a:extLst>
          </p:cNvPr>
          <p:cNvSpPr/>
          <p:nvPr/>
        </p:nvSpPr>
        <p:spPr>
          <a:xfrm>
            <a:off x="493570" y="305089"/>
            <a:ext cx="70104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LIFESTYLE CHANGES TO FIGHT CLIMATE CHANGE</a:t>
            </a:r>
          </a:p>
        </p:txBody>
      </p:sp>
      <p:pic>
        <p:nvPicPr>
          <p:cNvPr id="4" name="Picture 3" descr="A picture containing clipart&#10;&#10;Description generated with high confidence">
            <a:extLst>
              <a:ext uri="{FF2B5EF4-FFF2-40B4-BE49-F238E27FC236}">
                <a16:creationId xmlns:a16="http://schemas.microsoft.com/office/drawing/2014/main" id="{169B2BA2-D252-40C3-AB4B-F5816E92EF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804" y="4656736"/>
            <a:ext cx="1402392" cy="14023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D20134-02AF-4410-BA7F-7D8808E3B07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8" t="18924" r="13170" b="19527"/>
          <a:stretch/>
        </p:blipFill>
        <p:spPr>
          <a:xfrm>
            <a:off x="6400800" y="2046742"/>
            <a:ext cx="1771640" cy="1488779"/>
          </a:xfrm>
          <a:prstGeom prst="rect">
            <a:avLst/>
          </a:prstGeom>
        </p:spPr>
      </p:pic>
      <p:pic>
        <p:nvPicPr>
          <p:cNvPr id="16" name="Picture 15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68C15E91-67EF-4D55-B8F2-16670E28679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2" r="25052"/>
          <a:stretch/>
        </p:blipFill>
        <p:spPr>
          <a:xfrm>
            <a:off x="7031255" y="4552950"/>
            <a:ext cx="741145" cy="1485378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2BBFF431-A025-4AF3-8DF9-25BE4CCA2750}"/>
              </a:ext>
            </a:extLst>
          </p:cNvPr>
          <p:cNvGrpSpPr/>
          <p:nvPr/>
        </p:nvGrpSpPr>
        <p:grpSpPr>
          <a:xfrm>
            <a:off x="762000" y="1637130"/>
            <a:ext cx="1503211" cy="2033954"/>
            <a:chOff x="762000" y="1789059"/>
            <a:chExt cx="1503211" cy="203395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859D82F-B295-4609-A24C-85360370A1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62" t="3750" r="14375" b="2500"/>
            <a:stretch/>
          </p:blipFill>
          <p:spPr>
            <a:xfrm flipH="1">
              <a:off x="990600" y="1789059"/>
              <a:ext cx="1274611" cy="2033954"/>
            </a:xfrm>
            <a:prstGeom prst="rect">
              <a:avLst/>
            </a:prstGeom>
          </p:spPr>
        </p:pic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6178E22-FE8C-4B04-A370-7FB848BB198E}"/>
                </a:ext>
              </a:extLst>
            </p:cNvPr>
            <p:cNvSpPr/>
            <p:nvPr/>
          </p:nvSpPr>
          <p:spPr>
            <a:xfrm>
              <a:off x="762000" y="2743200"/>
              <a:ext cx="762000" cy="685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DB880524-2F2C-495C-BFE7-A0B207189912}"/>
              </a:ext>
            </a:extLst>
          </p:cNvPr>
          <p:cNvSpPr txBox="1"/>
          <p:nvPr/>
        </p:nvSpPr>
        <p:spPr>
          <a:xfrm>
            <a:off x="493570" y="3693022"/>
            <a:ext cx="2699457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IN" b="1" dirty="0"/>
              <a:t>WALK SHORT DISTANCE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0372A6E-36C2-455C-8B10-F1D6179FDF25}"/>
              </a:ext>
            </a:extLst>
          </p:cNvPr>
          <p:cNvSpPr txBox="1"/>
          <p:nvPr/>
        </p:nvSpPr>
        <p:spPr>
          <a:xfrm>
            <a:off x="3805444" y="3690344"/>
            <a:ext cx="1533112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IN" b="1" dirty="0"/>
              <a:t>USE BICYCLE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4BD547-A5C2-4C88-A4AA-EFA7CF459346}"/>
              </a:ext>
            </a:extLst>
          </p:cNvPr>
          <p:cNvSpPr txBox="1"/>
          <p:nvPr/>
        </p:nvSpPr>
        <p:spPr>
          <a:xfrm>
            <a:off x="6046712" y="3690344"/>
            <a:ext cx="2710229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IN" b="1" dirty="0"/>
              <a:t>INSTALL SOLAR PANELS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D23541-802C-434D-9337-E8EEFEAD7036}"/>
              </a:ext>
            </a:extLst>
          </p:cNvPr>
          <p:cNvSpPr txBox="1"/>
          <p:nvPr/>
        </p:nvSpPr>
        <p:spPr>
          <a:xfrm>
            <a:off x="610128" y="6108884"/>
            <a:ext cx="1827744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IN" b="1" dirty="0"/>
              <a:t>USE LED BULBS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47D633-54D6-4028-A37B-1C93B5DFEF8F}"/>
              </a:ext>
            </a:extLst>
          </p:cNvPr>
          <p:cNvSpPr txBox="1"/>
          <p:nvPr/>
        </p:nvSpPr>
        <p:spPr>
          <a:xfrm>
            <a:off x="3739560" y="6121768"/>
            <a:ext cx="1664879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IN" b="1" dirty="0"/>
              <a:t>PRACTICE 3R’s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856C949-3537-4679-A305-55289F44F5EC}"/>
              </a:ext>
            </a:extLst>
          </p:cNvPr>
          <p:cNvSpPr txBox="1"/>
          <p:nvPr/>
        </p:nvSpPr>
        <p:spPr>
          <a:xfrm>
            <a:off x="6670023" y="6108884"/>
            <a:ext cx="1463606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IN" b="1" dirty="0"/>
              <a:t>SWITCH OFF</a:t>
            </a:r>
          </a:p>
        </p:txBody>
      </p:sp>
    </p:spTree>
    <p:extLst>
      <p:ext uri="{BB962C8B-B14F-4D97-AF65-F5344CB8AC3E}">
        <p14:creationId xmlns:p14="http://schemas.microsoft.com/office/powerpoint/2010/main" val="2497216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03FC11F-CB49-42C1-B139-4670362134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30"/>
          <a:stretch/>
        </p:blipFill>
        <p:spPr>
          <a:xfrm>
            <a:off x="1828800" y="1600200"/>
            <a:ext cx="1513925" cy="3682522"/>
          </a:xfrm>
          <a:prstGeom prst="rect">
            <a:avLst/>
          </a:prstGeom>
        </p:spPr>
      </p:pic>
      <p:pic>
        <p:nvPicPr>
          <p:cNvPr id="8" name="Picture 7" descr="A close up of a logo&#10;&#10;Description generated with high confidence">
            <a:extLst>
              <a:ext uri="{FF2B5EF4-FFF2-40B4-BE49-F238E27FC236}">
                <a16:creationId xmlns:a16="http://schemas.microsoft.com/office/drawing/2014/main" id="{C6ACBE50-0949-45EC-8D96-30EFE55A31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6" t="21111" r="50000" b="21111"/>
          <a:stretch/>
        </p:blipFill>
        <p:spPr>
          <a:xfrm>
            <a:off x="5610665" y="2274917"/>
            <a:ext cx="1171135" cy="2768138"/>
          </a:xfrm>
          <a:prstGeom prst="rect">
            <a:avLst/>
          </a:prstGeom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C60A0F07-E02F-4BAA-9BDE-F8E399D65B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6822607"/>
              </p:ext>
            </p:extLst>
          </p:nvPr>
        </p:nvGraphicFramePr>
        <p:xfrm>
          <a:off x="914400" y="304800"/>
          <a:ext cx="34290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CECEB369-051A-4EB0-A579-7CFBC3D18E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9713721"/>
              </p:ext>
            </p:extLst>
          </p:nvPr>
        </p:nvGraphicFramePr>
        <p:xfrm>
          <a:off x="4953000" y="3581400"/>
          <a:ext cx="34290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C962C3F4-D7F3-43FB-894B-57EFB4008135}"/>
              </a:ext>
            </a:extLst>
          </p:cNvPr>
          <p:cNvSpPr txBox="1"/>
          <p:nvPr/>
        </p:nvSpPr>
        <p:spPr>
          <a:xfrm>
            <a:off x="5638800" y="5257800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>
                <a:solidFill>
                  <a:schemeClr val="bg1"/>
                </a:solidFill>
              </a:rPr>
              <a:t>REDUCE YOUR CARBON FOOTPRINT</a:t>
            </a:r>
          </a:p>
        </p:txBody>
      </p:sp>
    </p:spTree>
    <p:extLst>
      <p:ext uri="{BB962C8B-B14F-4D97-AF65-F5344CB8AC3E}">
        <p14:creationId xmlns:p14="http://schemas.microsoft.com/office/powerpoint/2010/main" val="26958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CDBA6DF-31D1-4280-B11E-BDD215D8D4A3}"/>
              </a:ext>
            </a:extLst>
          </p:cNvPr>
          <p:cNvSpPr/>
          <p:nvPr/>
        </p:nvSpPr>
        <p:spPr>
          <a:xfrm>
            <a:off x="417113" y="698229"/>
            <a:ext cx="69268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USE PLANTS TO PURIFY INDOOR AIR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07D89E-E781-4ADB-AA33-AB23D98321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3" r="18064"/>
          <a:stretch/>
        </p:blipFill>
        <p:spPr>
          <a:xfrm>
            <a:off x="783274" y="1515570"/>
            <a:ext cx="2590800" cy="3894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39CA97-27C7-4846-BFA3-33061423AC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3" r="30913"/>
          <a:stretch/>
        </p:blipFill>
        <p:spPr>
          <a:xfrm>
            <a:off x="6542824" y="1959808"/>
            <a:ext cx="1686776" cy="33701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BD39CF-2D30-49FF-8521-47A082A640F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9" b="24444"/>
          <a:stretch/>
        </p:blipFill>
        <p:spPr>
          <a:xfrm>
            <a:off x="3296702" y="2969333"/>
            <a:ext cx="3246122" cy="236065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EC0FDEE-E5F3-45DC-A7A7-96F6AAB5EA17}"/>
              </a:ext>
            </a:extLst>
          </p:cNvPr>
          <p:cNvSpPr txBox="1"/>
          <p:nvPr/>
        </p:nvSpPr>
        <p:spPr>
          <a:xfrm>
            <a:off x="1333309" y="5498051"/>
            <a:ext cx="1534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u="sng" dirty="0"/>
              <a:t>ARECA PALM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86797C-66DF-4291-A82F-95FFDC2F735C}"/>
              </a:ext>
            </a:extLst>
          </p:cNvPr>
          <p:cNvSpPr txBox="1"/>
          <p:nvPr/>
        </p:nvSpPr>
        <p:spPr>
          <a:xfrm>
            <a:off x="4152619" y="5498051"/>
            <a:ext cx="1715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u="sng" dirty="0"/>
              <a:t>SPIDER PLANT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C17D9C-5940-4625-8AD9-DFB3C3749188}"/>
              </a:ext>
            </a:extLst>
          </p:cNvPr>
          <p:cNvSpPr txBox="1"/>
          <p:nvPr/>
        </p:nvSpPr>
        <p:spPr>
          <a:xfrm>
            <a:off x="6619207" y="5498051"/>
            <a:ext cx="1677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u="sng" dirty="0"/>
              <a:t>SNAKE PLANT</a:t>
            </a:r>
          </a:p>
        </p:txBody>
      </p:sp>
    </p:spTree>
    <p:extLst>
      <p:ext uri="{BB962C8B-B14F-4D97-AF65-F5344CB8AC3E}">
        <p14:creationId xmlns:p14="http://schemas.microsoft.com/office/powerpoint/2010/main" val="1872545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87E828-87D6-499B-B294-6C2CC5A9A832}"/>
              </a:ext>
            </a:extLst>
          </p:cNvPr>
          <p:cNvSpPr txBox="1"/>
          <p:nvPr/>
        </p:nvSpPr>
        <p:spPr>
          <a:xfrm>
            <a:off x="6146353" y="857675"/>
            <a:ext cx="2335025" cy="36228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900" b="1" cap="all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SPREAD THE GOOD PRACTICES THROUGH FLASH MOB, </a:t>
            </a:r>
          </a:p>
          <a:p>
            <a:pPr algn="ctr"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900" b="1" cap="all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STREET PLAY, RALLY</a:t>
            </a:r>
          </a:p>
        </p:txBody>
      </p:sp>
      <p:pic>
        <p:nvPicPr>
          <p:cNvPr id="3" name="Picture 2" descr="Image may contain: 8 people, people standing and outdoor">
            <a:extLst>
              <a:ext uri="{FF2B5EF4-FFF2-40B4-BE49-F238E27FC236}">
                <a16:creationId xmlns:a16="http://schemas.microsoft.com/office/drawing/2014/main" id="{F61535BC-8F73-4FF3-AB2A-082B66FE25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14189" r="19661" b="3"/>
          <a:stretch/>
        </p:blipFill>
        <p:spPr bwMode="auto">
          <a:xfrm>
            <a:off x="662622" y="1600200"/>
            <a:ext cx="4265342" cy="4835869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34076E-470F-4D41-921F-476FB249D0C5}"/>
              </a:ext>
            </a:extLst>
          </p:cNvPr>
          <p:cNvSpPr/>
          <p:nvPr/>
        </p:nvSpPr>
        <p:spPr>
          <a:xfrm>
            <a:off x="5217297" y="1600199"/>
            <a:ext cx="3352800" cy="4835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14E40E-879D-414D-9F69-3E19FC36D2BC}"/>
              </a:ext>
            </a:extLst>
          </p:cNvPr>
          <p:cNvSpPr txBox="1"/>
          <p:nvPr/>
        </p:nvSpPr>
        <p:spPr>
          <a:xfrm>
            <a:off x="5270319" y="1724085"/>
            <a:ext cx="326408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>
                <a:solidFill>
                  <a:schemeClr val="bg1"/>
                </a:solidFill>
              </a:rPr>
              <a:t>SPREAD GOOD PRACTICES THROUGH FLASH MOBS, STREET PLAYS, RALLIES, MARATHONS</a:t>
            </a:r>
          </a:p>
        </p:txBody>
      </p:sp>
    </p:spTree>
    <p:extLst>
      <p:ext uri="{BB962C8B-B14F-4D97-AF65-F5344CB8AC3E}">
        <p14:creationId xmlns:p14="http://schemas.microsoft.com/office/powerpoint/2010/main" val="1468872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6B044C6-9F84-4FC3-A01F-50377E4C38CC}"/>
              </a:ext>
            </a:extLst>
          </p:cNvPr>
          <p:cNvSpPr/>
          <p:nvPr/>
        </p:nvSpPr>
        <p:spPr>
          <a:xfrm>
            <a:off x="381000" y="381000"/>
            <a:ext cx="654634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SEGREGATE WASTE IN HOME AND </a:t>
            </a:r>
          </a:p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SCHOOL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8BAFB071-B3FE-4B82-AFFB-CE25383BEB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0"/>
          <a:stretch/>
        </p:blipFill>
        <p:spPr>
          <a:xfrm>
            <a:off x="506730" y="1491452"/>
            <a:ext cx="8130540" cy="498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57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74392A-20B1-4626-9B68-CFE53052B41B}"/>
              </a:ext>
            </a:extLst>
          </p:cNvPr>
          <p:cNvSpPr/>
          <p:nvPr/>
        </p:nvSpPr>
        <p:spPr>
          <a:xfrm>
            <a:off x="897342" y="381000"/>
            <a:ext cx="618925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CREATE COMPOST FROM WASTE</a:t>
            </a:r>
          </a:p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FOOD</a:t>
            </a:r>
          </a:p>
        </p:txBody>
      </p:sp>
      <p:pic>
        <p:nvPicPr>
          <p:cNvPr id="3" name="Picture 8" descr="Image may contain: food">
            <a:extLst>
              <a:ext uri="{FF2B5EF4-FFF2-40B4-BE49-F238E27FC236}">
                <a16:creationId xmlns:a16="http://schemas.microsoft.com/office/drawing/2014/main" id="{81638B3B-F5B2-496E-BB22-3AD696DB4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60029" y="1877765"/>
            <a:ext cx="7023941" cy="43706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8668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CA9EFC8-E6EC-4399-AB76-A35445D1C6CF}"/>
              </a:ext>
            </a:extLst>
          </p:cNvPr>
          <p:cNvSpPr/>
          <p:nvPr/>
        </p:nvSpPr>
        <p:spPr>
          <a:xfrm>
            <a:off x="897342" y="381000"/>
            <a:ext cx="672265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u="sng" cap="none" spc="0" dirty="0">
                <a:ln w="0"/>
                <a:solidFill>
                  <a:schemeClr val="accent1"/>
                </a:solidFill>
              </a:rPr>
              <a:t>PLANT TREES AND CARRY OUT PLANTATION DRIVES</a:t>
            </a:r>
          </a:p>
        </p:txBody>
      </p:sp>
      <p:pic>
        <p:nvPicPr>
          <p:cNvPr id="5" name="Picture 4" descr="A group of people in a park&#10;&#10;Description generated with very high confidence">
            <a:extLst>
              <a:ext uri="{FF2B5EF4-FFF2-40B4-BE49-F238E27FC236}">
                <a16:creationId xmlns:a16="http://schemas.microsoft.com/office/drawing/2014/main" id="{5DCE3036-606A-4334-A225-BE36D90EE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76400"/>
            <a:ext cx="7162800" cy="484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787019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2281</TotalTime>
  <Words>215</Words>
  <Application>Microsoft Office PowerPoint</Application>
  <PresentationFormat>On-screen Show (4:3)</PresentationFormat>
  <Paragraphs>42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Agency FB</vt:lpstr>
      <vt:lpstr>Calibri</vt:lpstr>
      <vt:lpstr>Corbel</vt:lpstr>
      <vt:lpstr>Basis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geetika srivastava</dc:creator>
  <cp:lastModifiedBy>geetika srivastava</cp:lastModifiedBy>
  <cp:revision>41</cp:revision>
  <dcterms:created xsi:type="dcterms:W3CDTF">2018-10-25T10:07:04Z</dcterms:created>
  <dcterms:modified xsi:type="dcterms:W3CDTF">2018-11-01T09:18:58Z</dcterms:modified>
</cp:coreProperties>
</file>